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973637-35DA-4C85-B2FD-AC2244C472AA}"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73637-35DA-4C85-B2FD-AC2244C472AA}"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73637-35DA-4C85-B2FD-AC2244C472AA}"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73637-35DA-4C85-B2FD-AC2244C472AA}"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73637-35DA-4C85-B2FD-AC2244C472AA}"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73637-35DA-4C85-B2FD-AC2244C472AA}"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73637-35DA-4C85-B2FD-AC2244C472AA}" type="datetimeFigureOut">
              <a:rPr lang="en-US" smtClean="0"/>
              <a:pPr/>
              <a:t>5/1/2012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73637-35DA-4C85-B2FD-AC2244C472AA}" type="datetimeFigureOut">
              <a:rPr lang="en-US" smtClean="0"/>
              <a:pPr/>
              <a:t>5/1/2012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73637-35DA-4C85-B2FD-AC2244C472AA}" type="datetimeFigureOut">
              <a:rPr lang="en-US" smtClean="0"/>
              <a:pPr/>
              <a:t>5/1/2012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73637-35DA-4C85-B2FD-AC2244C472AA}"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73637-35DA-4C85-B2FD-AC2244C472AA}"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9E23B-9CF2-4785-8C61-07C990B268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73637-35DA-4C85-B2FD-AC2244C472AA}" type="datetimeFigureOut">
              <a:rPr lang="en-US" smtClean="0"/>
              <a:pPr/>
              <a:t>5/1/2012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9E23B-9CF2-4785-8C61-07C990B268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Box and Whisker Plots</a:t>
            </a:r>
            <a:endParaRPr lang="en-US" dirty="0"/>
          </a:p>
        </p:txBody>
      </p:sp>
      <p:sp>
        <p:nvSpPr>
          <p:cNvPr id="3" name="Subtitle 2"/>
          <p:cNvSpPr>
            <a:spLocks noGrp="1"/>
          </p:cNvSpPr>
          <p:nvPr>
            <p:ph type="subTitle" idx="1"/>
          </p:nvPr>
        </p:nvSpPr>
        <p:spPr/>
        <p:txBody>
          <a:bodyPr/>
          <a:lstStyle/>
          <a:p>
            <a:r>
              <a:rPr lang="en-US" dirty="0" smtClean="0"/>
              <a:t>Taylor Graham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if Your Value is an Outlier </a:t>
            </a:r>
            <a:endParaRPr lang="en-US" dirty="0"/>
          </a:p>
        </p:txBody>
      </p:sp>
      <p:sp>
        <p:nvSpPr>
          <p:cNvPr id="3" name="Content Placeholder 2"/>
          <p:cNvSpPr>
            <a:spLocks noGrp="1"/>
          </p:cNvSpPr>
          <p:nvPr>
            <p:ph idx="1"/>
          </p:nvPr>
        </p:nvSpPr>
        <p:spPr/>
        <p:txBody>
          <a:bodyPr/>
          <a:lstStyle/>
          <a:p>
            <a:r>
              <a:rPr lang="en-US" dirty="0" smtClean="0"/>
              <a:t>Using the IQR allows us to determining the length of our box and whisker plot. </a:t>
            </a:r>
          </a:p>
          <a:p>
            <a:r>
              <a:rPr lang="en-US" dirty="0" smtClean="0"/>
              <a:t>An outlier is considered any value that lies more than 1.5 times the length of the </a:t>
            </a:r>
            <a:r>
              <a:rPr lang="en-US" dirty="0" smtClean="0"/>
              <a:t>box(IQR) </a:t>
            </a:r>
            <a:r>
              <a:rPr lang="en-US" dirty="0" smtClean="0"/>
              <a:t>from our box and whisker plot. </a:t>
            </a:r>
          </a:p>
          <a:p>
            <a:pPr algn="ctr">
              <a:buNone/>
            </a:pPr>
            <a:r>
              <a:rPr lang="en-US" dirty="0" smtClean="0"/>
              <a:t>Q1-(1.5 x IQR) or Q3+(1.5 x IQR) </a:t>
            </a:r>
          </a:p>
          <a:p>
            <a:pPr algn="ctr">
              <a:buNone/>
            </a:pPr>
            <a:r>
              <a:rPr lang="en-US" dirty="0" smtClean="0"/>
              <a:t>49-(1.5x11.5)=31.75  or 69+(1.5x11.5)=77.75</a:t>
            </a:r>
          </a:p>
          <a:p>
            <a:pPr algn="ctr">
              <a:buNone/>
            </a:pPr>
            <a:r>
              <a:rPr lang="en-US" dirty="0" smtClean="0"/>
              <a:t>Do we have any outliers?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algn="ctr">
              <a:buNone/>
            </a:pPr>
            <a:r>
              <a:rPr lang="en-US" dirty="0" smtClean="0"/>
              <a:t>Our numbers would have to be </a:t>
            </a:r>
          </a:p>
          <a:p>
            <a:pPr algn="ctr">
              <a:buNone/>
            </a:pPr>
            <a:r>
              <a:rPr lang="en-US" u="sng" dirty="0" smtClean="0"/>
              <a:t>below</a:t>
            </a:r>
            <a:r>
              <a:rPr lang="en-US" dirty="0" smtClean="0"/>
              <a:t> </a:t>
            </a:r>
            <a:r>
              <a:rPr lang="en-US" dirty="0" smtClean="0"/>
              <a:t>31.75  or </a:t>
            </a:r>
            <a:r>
              <a:rPr lang="en-US" u="sng" dirty="0" smtClean="0"/>
              <a:t>above</a:t>
            </a:r>
            <a:r>
              <a:rPr lang="en-US" dirty="0" smtClean="0"/>
              <a:t> 77.75</a:t>
            </a:r>
          </a:p>
          <a:p>
            <a:pPr>
              <a:buNone/>
            </a:pPr>
            <a:r>
              <a:rPr lang="en-US" dirty="0" smtClean="0"/>
              <a:t>Our data numbers are</a:t>
            </a:r>
          </a:p>
          <a:p>
            <a:pPr algn="ctr">
              <a:buNone/>
            </a:pPr>
            <a:r>
              <a:rPr lang="en-US" dirty="0" smtClean="0"/>
              <a:t>42, 43, 46, 47, 48, 49, 49, 51, 52, 54, 55, 55, 56, 56, 57, 57, 57, 58, 60, 61, 62, 64, 64, 68, 69 </a:t>
            </a:r>
          </a:p>
          <a:p>
            <a:pPr>
              <a:buNone/>
            </a:pPr>
            <a:endParaRPr lang="en-US" dirty="0" smtClean="0"/>
          </a:p>
          <a:p>
            <a:pPr>
              <a:buNone/>
            </a:pPr>
            <a:r>
              <a:rPr lang="en-US" dirty="0" smtClean="0"/>
              <a:t>So no, we do not have any outliers in this data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smtClean="0"/>
              <a:t>a </a:t>
            </a:r>
            <a:r>
              <a:rPr lang="en-US" smtClean="0"/>
              <a:t>Box </a:t>
            </a:r>
            <a:r>
              <a:rPr lang="en-US" smtClean="0"/>
              <a:t>and </a:t>
            </a:r>
            <a:r>
              <a:rPr lang="en-US" smtClean="0"/>
              <a:t>Whisker </a:t>
            </a:r>
            <a:r>
              <a:rPr lang="en-US" dirty="0" smtClean="0"/>
              <a:t>P</a:t>
            </a:r>
            <a:r>
              <a:rPr lang="en-US" smtClean="0"/>
              <a:t>lot</a:t>
            </a:r>
            <a:r>
              <a:rPr lang="en-US" dirty="0" smtClean="0"/>
              <a:t>? </a:t>
            </a:r>
            <a:endParaRPr lang="en-US" dirty="0"/>
          </a:p>
        </p:txBody>
      </p:sp>
      <p:sp>
        <p:nvSpPr>
          <p:cNvPr id="3" name="Content Placeholder 2"/>
          <p:cNvSpPr>
            <a:spLocks noGrp="1"/>
          </p:cNvSpPr>
          <p:nvPr>
            <p:ph idx="1"/>
          </p:nvPr>
        </p:nvSpPr>
        <p:spPr/>
        <p:txBody>
          <a:bodyPr/>
          <a:lstStyle/>
          <a:p>
            <a:r>
              <a:rPr lang="en-US" sz="2400" dirty="0" smtClean="0"/>
              <a:t>Graphically </a:t>
            </a:r>
            <a:r>
              <a:rPr lang="en-US" sz="2400" dirty="0" smtClean="0"/>
              <a:t>pictures </a:t>
            </a:r>
            <a:r>
              <a:rPr lang="en-US" sz="2400" dirty="0" smtClean="0"/>
              <a:t>groups of numerical data through their five-number summaries: the smallest data value, lower quartile (Q1), median (Q2), upper quartile (Q3), and largest data value. A </a:t>
            </a:r>
            <a:r>
              <a:rPr lang="en-US" sz="2400" dirty="0" err="1" smtClean="0"/>
              <a:t>boxplot</a:t>
            </a:r>
            <a:r>
              <a:rPr lang="en-US" sz="2400" dirty="0" smtClean="0"/>
              <a:t> may also indicate which observations, if any, might be considered outliers.</a:t>
            </a:r>
          </a:p>
          <a:p>
            <a:pPr>
              <a:buNone/>
            </a:pPr>
            <a:endParaRPr lang="en-US" dirty="0"/>
          </a:p>
        </p:txBody>
      </p:sp>
      <p:pic>
        <p:nvPicPr>
          <p:cNvPr id="4" name="Content Placeholder 8" descr="Untitled.png"/>
          <p:cNvPicPr>
            <a:picLocks noChangeAspect="1"/>
          </p:cNvPicPr>
          <p:nvPr/>
        </p:nvPicPr>
        <p:blipFill>
          <a:blip r:embed="rId2" cstate="print"/>
          <a:stretch>
            <a:fillRect/>
          </a:stretch>
        </p:blipFill>
        <p:spPr>
          <a:xfrm>
            <a:off x="2514600" y="3657600"/>
            <a:ext cx="4148715" cy="222341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 Steps… </a:t>
            </a:r>
            <a:endParaRPr lang="en-US" dirty="0"/>
          </a:p>
        </p:txBody>
      </p:sp>
      <p:sp>
        <p:nvSpPr>
          <p:cNvPr id="4" name="Text Placeholder 3"/>
          <p:cNvSpPr>
            <a:spLocks noGrp="1"/>
          </p:cNvSpPr>
          <p:nvPr>
            <p:ph type="body" sz="half" idx="2"/>
          </p:nvPr>
        </p:nvSpPr>
        <p:spPr/>
        <p:txBody>
          <a:bodyPr/>
          <a:lstStyle/>
          <a:p>
            <a:pPr>
              <a:buFont typeface="Wingdings" pitchFamily="2" charset="2"/>
              <a:buChar char="Ø"/>
            </a:pPr>
            <a:r>
              <a:rPr lang="en-US" dirty="0" smtClean="0"/>
              <a:t>To find each part of a box and whisker plot, there are particular steps you need to follow. </a:t>
            </a:r>
          </a:p>
          <a:p>
            <a:endParaRPr lang="en-US" dirty="0" smtClean="0"/>
          </a:p>
          <a:p>
            <a:pPr>
              <a:buFont typeface="Wingdings" pitchFamily="2" charset="2"/>
              <a:buChar char="Ø"/>
            </a:pPr>
            <a:r>
              <a:rPr lang="en-US" dirty="0" smtClean="0"/>
              <a:t>Each student will have picked a president and use that particular persons age to further base their answers  off of. </a:t>
            </a:r>
          </a:p>
          <a:p>
            <a:endParaRPr lang="en-US" dirty="0" smtClean="0"/>
          </a:p>
          <a:p>
            <a:pPr>
              <a:buFont typeface="Wingdings" pitchFamily="2" charset="2"/>
              <a:buChar char="Ø"/>
            </a:pPr>
            <a:r>
              <a:rPr lang="en-US" dirty="0" smtClean="0"/>
              <a:t>We begin by first collecting the data from each presidents age and arranging it from least to greatest.</a:t>
            </a:r>
          </a:p>
          <a:p>
            <a:endParaRPr lang="en-US" dirty="0" smtClean="0"/>
          </a:p>
          <a:p>
            <a:pPr>
              <a:buFont typeface="Wingdings" pitchFamily="2" charset="2"/>
              <a:buChar char="Ø"/>
            </a:pPr>
            <a:r>
              <a:rPr lang="en-US" dirty="0" smtClean="0"/>
              <a:t>From here we can now begin to find each essential part to create our box and whisker plot as a whole.  </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962601" y="1752600"/>
            <a:ext cx="3019349"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Median (Q2)</a:t>
            </a:r>
            <a:endParaRPr lang="en-US" dirty="0"/>
          </a:p>
        </p:txBody>
      </p:sp>
      <p:sp>
        <p:nvSpPr>
          <p:cNvPr id="3" name="Content Placeholder 2"/>
          <p:cNvSpPr>
            <a:spLocks noGrp="1"/>
          </p:cNvSpPr>
          <p:nvPr>
            <p:ph idx="1"/>
          </p:nvPr>
        </p:nvSpPr>
        <p:spPr/>
        <p:txBody>
          <a:bodyPr>
            <a:normAutofit fontScale="92500"/>
          </a:bodyPr>
          <a:lstStyle/>
          <a:p>
            <a:r>
              <a:rPr lang="en-US" sz="2400" dirty="0" smtClean="0"/>
              <a:t>Finding the median divides the data into two halves. It is the middle number in the whole set of data. In our case our numerical values are: </a:t>
            </a:r>
          </a:p>
          <a:p>
            <a:pPr algn="ctr"/>
            <a:r>
              <a:rPr lang="en-US" sz="2400" dirty="0" smtClean="0"/>
              <a:t>57, 57, 58, 57, 61, 68, 64, 48, 52, 49, 42, 56, 55, 51, 60, 62, 43, 55, 56, 69, 64, 46, 54, 47, 49</a:t>
            </a:r>
          </a:p>
          <a:p>
            <a:r>
              <a:rPr lang="en-US" sz="2400" dirty="0" smtClean="0"/>
              <a:t>However we know that our first step is to arrange them in order </a:t>
            </a:r>
          </a:p>
          <a:p>
            <a:pPr algn="ctr">
              <a:buNone/>
            </a:pPr>
            <a:r>
              <a:rPr lang="en-US" sz="2400" dirty="0" smtClean="0"/>
              <a:t>42, 43, 46, 47, 48, 49, 49, 51, 52, 54, 55, 55, </a:t>
            </a:r>
            <a:r>
              <a:rPr lang="en-US" sz="2400" dirty="0" smtClean="0">
                <a:solidFill>
                  <a:srgbClr val="FF0000"/>
                </a:solidFill>
              </a:rPr>
              <a:t>56</a:t>
            </a:r>
            <a:r>
              <a:rPr lang="en-US" sz="2400" dirty="0" smtClean="0"/>
              <a:t>, 56, 57, 57, 57, 58, 60, 61, 62, 64, 64, 68, 69 </a:t>
            </a:r>
          </a:p>
          <a:p>
            <a:pPr algn="ctr">
              <a:buNone/>
            </a:pPr>
            <a:r>
              <a:rPr lang="en-US" sz="2400" dirty="0" smtClean="0"/>
              <a:t>Our median or Q2 of this set =</a:t>
            </a:r>
            <a:r>
              <a:rPr lang="en-US" sz="2400" dirty="0" smtClean="0">
                <a:solidFill>
                  <a:srgbClr val="FF0000"/>
                </a:solidFill>
              </a:rPr>
              <a:t>56 </a:t>
            </a:r>
          </a:p>
          <a:p>
            <a:pPr>
              <a:buNone/>
            </a:pPr>
            <a:r>
              <a:rPr lang="en-US" sz="2200" dirty="0" smtClean="0"/>
              <a:t>Note: If your set of data is an even amount of numbers, take the two middle numbers add them together and divide by two </a:t>
            </a:r>
          </a:p>
          <a:p>
            <a:pPr>
              <a:buNone/>
            </a:pPr>
            <a:endParaRPr lang="en-US" sz="2200" dirty="0" smtClean="0"/>
          </a:p>
        </p:txBody>
      </p:sp>
      <p:sp>
        <p:nvSpPr>
          <p:cNvPr id="4" name="Text Placeholder 3"/>
          <p:cNvSpPr>
            <a:spLocks noGrp="1"/>
          </p:cNvSpPr>
          <p:nvPr>
            <p:ph type="body" sz="half" idx="2"/>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838200" y="1676400"/>
            <a:ext cx="23622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Q1 and Q3</a:t>
            </a:r>
            <a:endParaRPr lang="en-US" dirty="0"/>
          </a:p>
        </p:txBody>
      </p:sp>
      <p:sp>
        <p:nvSpPr>
          <p:cNvPr id="3" name="Content Placeholder 2"/>
          <p:cNvSpPr>
            <a:spLocks noGrp="1"/>
          </p:cNvSpPr>
          <p:nvPr>
            <p:ph idx="1"/>
          </p:nvPr>
        </p:nvSpPr>
        <p:spPr>
          <a:xfrm>
            <a:off x="457200" y="1295400"/>
            <a:ext cx="8229600" cy="5029200"/>
          </a:xfrm>
        </p:spPr>
        <p:txBody>
          <a:bodyPr>
            <a:normAutofit lnSpcReduction="10000"/>
          </a:bodyPr>
          <a:lstStyle/>
          <a:p>
            <a:r>
              <a:rPr lang="en-US" dirty="0" smtClean="0"/>
              <a:t>Next we want to find quartile 1 and quartile 3. To do so we need to find the median of the two halves.  </a:t>
            </a:r>
          </a:p>
          <a:p>
            <a:r>
              <a:rPr lang="en-US" dirty="0" smtClean="0"/>
              <a:t>The first half of the numbers are:42, 43, 46, 47, 48, 49, 49, 51, 52, 54, 55, 55,</a:t>
            </a:r>
          </a:p>
          <a:p>
            <a:pPr>
              <a:buNone/>
            </a:pPr>
            <a:r>
              <a:rPr lang="en-US" dirty="0" smtClean="0"/>
              <a:t>Since we have an even number in our data for the first half we have to add the two middle values and divide by two</a:t>
            </a:r>
          </a:p>
          <a:p>
            <a:pPr>
              <a:buNone/>
            </a:pPr>
            <a:r>
              <a:rPr lang="en-US" dirty="0" smtClean="0"/>
              <a:t>(49+49)/2=49</a:t>
            </a:r>
          </a:p>
          <a:p>
            <a:pPr algn="ctr">
              <a:buNone/>
            </a:pPr>
            <a:r>
              <a:rPr lang="en-US" dirty="0" smtClean="0"/>
              <a:t>Q1=49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dirty="0" smtClean="0"/>
              <a:t>We continue by finding Q3 </a:t>
            </a:r>
          </a:p>
          <a:p>
            <a:pPr>
              <a:buNone/>
            </a:pPr>
            <a:r>
              <a:rPr lang="en-US" dirty="0" smtClean="0"/>
              <a:t>- Our data set of the other half is </a:t>
            </a:r>
          </a:p>
          <a:p>
            <a:pPr>
              <a:buNone/>
            </a:pPr>
            <a:r>
              <a:rPr lang="en-US" dirty="0" smtClean="0"/>
              <a:t>56, 57, 57, 57, 58, 60, 61, 62, 64, 64, 68, 69 </a:t>
            </a:r>
          </a:p>
          <a:p>
            <a:pPr>
              <a:buNone/>
            </a:pPr>
            <a:r>
              <a:rPr lang="en-US" dirty="0" smtClean="0"/>
              <a:t>Once again we have an even set of numbers so our middle two values are 60 and 61 </a:t>
            </a:r>
          </a:p>
          <a:p>
            <a:pPr>
              <a:buNone/>
            </a:pPr>
            <a:r>
              <a:rPr lang="en-US" dirty="0" smtClean="0"/>
              <a:t>Their sum is 121/2=60.5 </a:t>
            </a:r>
          </a:p>
          <a:p>
            <a:pPr>
              <a:buNone/>
            </a:pPr>
            <a:r>
              <a:rPr lang="en-US" dirty="0" smtClean="0"/>
              <a:t>Our value for Q3= 60.5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Drawing the Box </a:t>
            </a:r>
            <a:endParaRPr lang="en-US" dirty="0"/>
          </a:p>
        </p:txBody>
      </p:sp>
      <p:sp>
        <p:nvSpPr>
          <p:cNvPr id="6" name="Text Placeholder 5"/>
          <p:cNvSpPr>
            <a:spLocks noGrp="1"/>
          </p:cNvSpPr>
          <p:nvPr>
            <p:ph type="body" sz="half" idx="2"/>
          </p:nvPr>
        </p:nvSpPr>
        <p:spPr/>
        <p:txBody>
          <a:bodyPr>
            <a:normAutofit/>
          </a:bodyPr>
          <a:lstStyle/>
          <a:p>
            <a:r>
              <a:rPr lang="en-US" sz="2000" dirty="0" smtClean="0"/>
              <a:t> We first draw a number line and make markings of the numbers we found earlier on from our data set. </a:t>
            </a:r>
          </a:p>
          <a:p>
            <a:pPr>
              <a:buFontTx/>
              <a:buChar char="-"/>
            </a:pPr>
            <a:r>
              <a:rPr lang="en-US" sz="2000" dirty="0" smtClean="0"/>
              <a:t>Begin with the number from Q1,Q2, and Q3.</a:t>
            </a:r>
          </a:p>
          <a:p>
            <a:pPr>
              <a:buFontTx/>
              <a:buChar char="-"/>
            </a:pPr>
            <a:r>
              <a:rPr lang="en-US" sz="2000" dirty="0" smtClean="0"/>
              <a:t>Q1=49</a:t>
            </a:r>
          </a:p>
          <a:p>
            <a:pPr>
              <a:buFontTx/>
              <a:buChar char="-"/>
            </a:pPr>
            <a:r>
              <a:rPr lang="en-US" sz="2000" dirty="0" smtClean="0"/>
              <a:t>Q2=56</a:t>
            </a:r>
          </a:p>
          <a:p>
            <a:pPr>
              <a:buFontTx/>
              <a:buChar char="-"/>
            </a:pPr>
            <a:r>
              <a:rPr lang="en-US" sz="2000" dirty="0" smtClean="0"/>
              <a:t>Q3=60.5</a:t>
            </a:r>
          </a:p>
          <a:p>
            <a:pPr>
              <a:buFontTx/>
              <a:buChar char="-"/>
            </a:pPr>
            <a:endParaRPr lang="en-US" sz="2000" dirty="0" smtClean="0"/>
          </a:p>
          <a:p>
            <a:pPr>
              <a:buFontTx/>
              <a:buChar char="-"/>
            </a:pPr>
            <a:r>
              <a:rPr lang="en-US" sz="2000" dirty="0" smtClean="0"/>
              <a:t>These markings are what create our box </a:t>
            </a:r>
            <a:endParaRPr lang="en-US" sz="2000" dirty="0"/>
          </a:p>
        </p:txBody>
      </p:sp>
      <p:pic>
        <p:nvPicPr>
          <p:cNvPr id="9" name="Content Placeholder 8" descr="box.png"/>
          <p:cNvPicPr>
            <a:picLocks noGrp="1" noChangeAspect="1"/>
          </p:cNvPicPr>
          <p:nvPr>
            <p:ph idx="1"/>
          </p:nvPr>
        </p:nvPicPr>
        <p:blipFill>
          <a:blip r:embed="rId2" cstate="print"/>
          <a:stretch>
            <a:fillRect/>
          </a:stretch>
        </p:blipFill>
        <p:spPr>
          <a:xfrm>
            <a:off x="3758869" y="2437500"/>
            <a:ext cx="4744112" cy="152421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the Whiskers </a:t>
            </a:r>
            <a:endParaRPr lang="en-US" dirty="0"/>
          </a:p>
        </p:txBody>
      </p:sp>
      <p:pic>
        <p:nvPicPr>
          <p:cNvPr id="5" name="Content Placeholder 4" descr="box2.png"/>
          <p:cNvPicPr>
            <a:picLocks noGrp="1" noChangeAspect="1"/>
          </p:cNvPicPr>
          <p:nvPr>
            <p:ph idx="1"/>
          </p:nvPr>
        </p:nvPicPr>
        <p:blipFill>
          <a:blip r:embed="rId2" cstate="print"/>
          <a:stretch>
            <a:fillRect/>
          </a:stretch>
        </p:blipFill>
        <p:spPr>
          <a:xfrm>
            <a:off x="3810000" y="1143000"/>
            <a:ext cx="5049174" cy="1428049"/>
          </a:xfrm>
        </p:spPr>
      </p:pic>
      <p:sp>
        <p:nvSpPr>
          <p:cNvPr id="4" name="Text Placeholder 3"/>
          <p:cNvSpPr>
            <a:spLocks noGrp="1"/>
          </p:cNvSpPr>
          <p:nvPr>
            <p:ph type="body" sz="half" idx="2"/>
          </p:nvPr>
        </p:nvSpPr>
        <p:spPr/>
        <p:txBody>
          <a:bodyPr/>
          <a:lstStyle/>
          <a:p>
            <a:r>
              <a:rPr lang="en-US" sz="1800" dirty="0" smtClean="0"/>
              <a:t>Next to form what are known as the “whiskers”. This is the minimum value and maximum value that occur in the set of data. After making the markings for the last two values. We connect them to the box previously formed </a:t>
            </a:r>
          </a:p>
          <a:p>
            <a:endParaRPr lang="en-US" sz="1800" dirty="0" smtClean="0"/>
          </a:p>
          <a:p>
            <a:r>
              <a:rPr lang="en-US" sz="1800" dirty="0" smtClean="0"/>
              <a:t>Minimum value= 42</a:t>
            </a:r>
          </a:p>
          <a:p>
            <a:r>
              <a:rPr lang="en-US" sz="1800" dirty="0" smtClean="0"/>
              <a:t>Maximum value= 69</a:t>
            </a:r>
          </a:p>
          <a:p>
            <a:endParaRPr lang="en-US" sz="1800" dirty="0" smtClean="0"/>
          </a:p>
          <a:p>
            <a:r>
              <a:rPr lang="en-US" sz="1800" dirty="0" smtClean="0"/>
              <a:t>These values are what create our whiskers </a:t>
            </a:r>
          </a:p>
          <a:p>
            <a:endParaRPr lang="en-US" dirty="0" smtClean="0"/>
          </a:p>
          <a:p>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5181600" y="3048000"/>
            <a:ext cx="2209800" cy="29102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Outlier?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mentioned earlier that some values might be consider outliers. An outlier is a value that lies too far away or outside the range of what we would expect them to fall under. </a:t>
            </a:r>
          </a:p>
          <a:p>
            <a:r>
              <a:rPr lang="en-US" dirty="0" smtClean="0"/>
              <a:t>To determine if a value is an outlier we first need to find the </a:t>
            </a:r>
            <a:r>
              <a:rPr lang="en-US" dirty="0" err="1" smtClean="0"/>
              <a:t>Interquartile</a:t>
            </a:r>
            <a:r>
              <a:rPr lang="en-US" dirty="0" smtClean="0"/>
              <a:t> Range. </a:t>
            </a:r>
          </a:p>
          <a:p>
            <a:r>
              <a:rPr lang="en-US" dirty="0" smtClean="0"/>
              <a:t>The </a:t>
            </a:r>
            <a:r>
              <a:rPr lang="en-US" dirty="0" err="1" smtClean="0"/>
              <a:t>interquartile</a:t>
            </a:r>
            <a:r>
              <a:rPr lang="en-US" dirty="0" smtClean="0"/>
              <a:t> range (IQR) tells us how spread out the middle values are. It also tells us how the other values might be too far away. </a:t>
            </a:r>
          </a:p>
          <a:p>
            <a:r>
              <a:rPr lang="en-US" dirty="0" smtClean="0"/>
              <a:t>IQR=Q3-Q1    our IQR= 60.5-49=11.5</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844</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Creating Box and Whisker Plots</vt:lpstr>
      <vt:lpstr>What is a Box and Whisker Plot? </vt:lpstr>
      <vt:lpstr>The Beginning Steps… </vt:lpstr>
      <vt:lpstr>Finding the Median (Q2)</vt:lpstr>
      <vt:lpstr>Finding Q1 and Q3</vt:lpstr>
      <vt:lpstr>Continued …</vt:lpstr>
      <vt:lpstr>Drawing the Box </vt:lpstr>
      <vt:lpstr>Drawing the Whiskers </vt:lpstr>
      <vt:lpstr>What is an Outlier?</vt:lpstr>
      <vt:lpstr>Determining if Your Value is an Outlier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Box and Whisker Plots</dc:title>
  <dc:creator>Mount Saint Mary College</dc:creator>
  <cp:lastModifiedBy>Mount Saint Mary College</cp:lastModifiedBy>
  <cp:revision>40</cp:revision>
  <dcterms:created xsi:type="dcterms:W3CDTF">2012-04-30T21:07:27Z</dcterms:created>
  <dcterms:modified xsi:type="dcterms:W3CDTF">2012-05-01T14:46:39Z</dcterms:modified>
</cp:coreProperties>
</file>